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</p:sldIdLst>
  <p:sldSz cy="8229600" cx="14630400"/>
  <p:notesSz cx="8229600" cy="14630400"/>
  <p:embeddedFontLst>
    <p:embeddedFont>
      <p:font typeface="DM Sans SemiBold"/>
      <p:regular r:id="rId8"/>
      <p:bold r:id="rId9"/>
      <p:italic r:id="rId10"/>
      <p:boldItalic r:id="rId11"/>
    </p:embeddedFont>
    <p:embeddedFont>
      <p:font typeface="DM Sans"/>
      <p:regular r:id="rId12"/>
      <p:bold r:id="rId13"/>
      <p:italic r:id="rId14"/>
      <p:boldItalic r:id="rId15"/>
    </p:embeddedFont>
    <p:embeddedFont>
      <p:font typeface="Inter Medium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lGXaKTVNS8qIfruzwU56sHaBx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font" Target="fonts/DMSansSemiBold-boldItalic.fntdata"/><Relationship Id="rId10" Type="http://schemas.openxmlformats.org/officeDocument/2006/relationships/font" Target="fonts/DMSansSemiBold-italic.fntdata"/><Relationship Id="rId13" Type="http://schemas.openxmlformats.org/officeDocument/2006/relationships/font" Target="fonts/DMSans-bold.fntdata"/><Relationship Id="rId12" Type="http://schemas.openxmlformats.org/officeDocument/2006/relationships/font" Target="fonts/DM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DMSansSemiBold-bold.fntdata"/><Relationship Id="rId15" Type="http://schemas.openxmlformats.org/officeDocument/2006/relationships/font" Target="fonts/DMSans-boldItalic.fntdata"/><Relationship Id="rId14" Type="http://schemas.openxmlformats.org/officeDocument/2006/relationships/font" Target="fonts/DMSans-italic.fntdata"/><Relationship Id="rId17" Type="http://schemas.openxmlformats.org/officeDocument/2006/relationships/font" Target="fonts/InterMedium-bold.fntdata"/><Relationship Id="rId16" Type="http://schemas.openxmlformats.org/officeDocument/2006/relationships/font" Target="fonts/InterMedium-regular.fntdata"/><Relationship Id="rId5" Type="http://schemas.openxmlformats.org/officeDocument/2006/relationships/slide" Target="slides/slide1.xml"/><Relationship Id="rId19" Type="http://schemas.openxmlformats.org/officeDocument/2006/relationships/font" Target="fonts/InterMedium-boldItalic.fntdata"/><Relationship Id="rId6" Type="http://schemas.openxmlformats.org/officeDocument/2006/relationships/slide" Target="slides/slide2.xml"/><Relationship Id="rId18" Type="http://schemas.openxmlformats.org/officeDocument/2006/relationships/font" Target="fonts/InterMedium-italic.fntdata"/><Relationship Id="rId7" Type="http://schemas.openxmlformats.org/officeDocument/2006/relationships/slide" Target="slides/slide3.xml"/><Relationship Id="rId8" Type="http://schemas.openxmlformats.org/officeDocument/2006/relationships/font" Target="fonts/DM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e9acdae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39e9acdae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9e9acdae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9e9acdae75_0_278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5" name="Google Shape;15;g39e9acdae75_0_278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g39e9acdae75_0_27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9e9acdae75_0_313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50" name="Google Shape;50;g39e9acdae75_0_313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1" name="Google Shape;51;g39e9acdae75_0_31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9e9acdae75_0_31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9e9acdae75_0_3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39e9acdae75_0_3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g39e9acdae75_0_3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e9acdae75_0_3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39e9acdae75_0_3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g39e9acdae75_0_3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9e9acdae75_0_282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9" name="Google Shape;19;g39e9acdae75_0_28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9e9acdae75_0_28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g39e9acdae75_0_285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" name="Google Shape;23;g39e9acdae75_0_28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9e9acdae75_0_289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g39e9acdae75_0_289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g39e9acdae75_0_289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g39e9acdae75_0_28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9e9acdae75_0_29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g39e9acdae75_0_29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9e9acdae75_0_297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g39e9acdae75_0_297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g39e9acdae75_0_29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9e9acdae75_0_301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8" name="Google Shape;38;g39e9acdae75_0_30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9e9acdae75_0_304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9e9acdae75_0_304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2" name="Google Shape;42;g39e9acdae75_0_304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g39e9acdae75_0_304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4" name="Google Shape;44;g39e9acdae75_0_30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9e9acdae75_0_310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g39e9acdae75_0_31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9e9acdae75_0_27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9e9acdae75_0_27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39e9acdae75_0_27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://yukawa.a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yukawa.a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yukawa.ai" TargetMode="External"/><Relationship Id="rId4" Type="http://schemas.openxmlformats.org/officeDocument/2006/relationships/hyperlink" Target="http://yukawa.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/>
          <p:nvPr/>
        </p:nvSpPr>
        <p:spPr>
          <a:xfrm>
            <a:off x="793800" y="2073600"/>
            <a:ext cx="6521400" cy="4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4450"/>
              <a:buFont typeface="DM Sans SemiBold"/>
              <a:buNone/>
            </a:pPr>
            <a:r>
              <a:rPr b="1" i="0" lang="en-US" sz="4450" u="sng" cap="none" strike="noStrike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Yukawa.AI</a:t>
            </a: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-Vision – </a:t>
            </a: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Building the </a:t>
            </a:r>
            <a:r>
              <a:rPr b="1" lang="en-US" sz="445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“</a:t>
            </a:r>
            <a:r>
              <a:rPr b="1" i="0" lang="en-US" sz="44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Unified Enterprise Intelligence</a:t>
            </a:r>
            <a:r>
              <a:rPr b="1" lang="en-US" sz="445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” For our clients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/>
          <p:nvPr/>
        </p:nvSpPr>
        <p:spPr>
          <a:xfrm>
            <a:off x="462082" y="465296"/>
            <a:ext cx="1650206" cy="206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250"/>
              <a:buFont typeface="DM Sans SemiBold"/>
              <a:buNone/>
            </a:pPr>
            <a:r>
              <a:rPr b="1" i="0" lang="en-US" sz="12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Vision for </a:t>
            </a:r>
            <a:r>
              <a:rPr b="1" i="0" lang="en-US" sz="1250" u="sng" cap="none" strike="noStrike">
                <a:solidFill>
                  <a:srgbClr val="93CB52"/>
                </a:solidFill>
                <a:latin typeface="DM Sans SemiBold"/>
                <a:ea typeface="DM Sans SemiBold"/>
                <a:cs typeface="DM Sans SemiBold"/>
                <a:sym typeface="DM Sa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Yukawa.AI</a:t>
            </a:r>
            <a:endParaRPr b="0" i="0" sz="125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702950" y="645800"/>
            <a:ext cx="13124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550"/>
              <a:buFont typeface="DM Sans SemiBold"/>
              <a:buNone/>
            </a:pPr>
            <a:r>
              <a:rPr b="1" i="0" lang="en-US" sz="300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Building th</a:t>
            </a:r>
            <a:r>
              <a:rPr b="1" lang="en-US" sz="3000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e “</a:t>
            </a:r>
            <a:r>
              <a:rPr b="1" i="0" lang="en-US" sz="300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n-US" sz="3000" u="none" cap="none" strike="noStrike">
                <a:solidFill>
                  <a:srgbClr val="1C9770"/>
                </a:solidFill>
                <a:latin typeface="DM Sans"/>
                <a:ea typeface="DM Sans"/>
                <a:cs typeface="DM Sans"/>
                <a:sym typeface="DM Sans"/>
              </a:rPr>
              <a:t>Unified Enterprise Data and Intelligence Platform</a:t>
            </a:r>
            <a:endParaRPr b="1" i="0" sz="300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462075" y="1334785"/>
            <a:ext cx="4480800" cy="51948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594003" y="1466731"/>
            <a:ext cx="396002" cy="396002"/>
          </a:xfrm>
          <a:prstGeom prst="roundRect">
            <a:avLst>
              <a:gd fmla="val 23088483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594000" y="1994642"/>
            <a:ext cx="3508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DM Sans SemiBold"/>
              <a:buNone/>
            </a:pPr>
            <a:r>
              <a:rPr b="1" i="0" lang="en-US" sz="20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Unified Enterprise Data &amp; AI Platform</a:t>
            </a:r>
            <a:endParaRPr b="0" i="0" sz="200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594003" y="2920971"/>
            <a:ext cx="4217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Managed, centralized, and governed foundation</a:t>
            </a:r>
            <a:endParaRPr b="0" i="0" sz="150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593928" y="3847119"/>
            <a:ext cx="4217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All enterprise data unified → single source of truth -&gt; Analytics + AI </a:t>
            </a:r>
            <a:r>
              <a:rPr lang="en-US"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foundation</a:t>
            </a:r>
            <a:endParaRPr b="0" i="0" sz="1500" u="none" cap="none" strike="noStrike"/>
          </a:p>
        </p:txBody>
      </p:sp>
      <p:sp>
        <p:nvSpPr>
          <p:cNvPr id="81" name="Google Shape;81;p2"/>
          <p:cNvSpPr/>
          <p:nvPr/>
        </p:nvSpPr>
        <p:spPr>
          <a:xfrm>
            <a:off x="593928" y="4945635"/>
            <a:ext cx="4217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Enabler for analytics, AI, and automation</a:t>
            </a:r>
            <a:endParaRPr b="0" i="0" sz="1500" u="none" cap="none" strike="noStrike"/>
          </a:p>
        </p:txBody>
      </p:sp>
      <p:sp>
        <p:nvSpPr>
          <p:cNvPr id="82" name="Google Shape;82;p2"/>
          <p:cNvSpPr/>
          <p:nvPr/>
        </p:nvSpPr>
        <p:spPr>
          <a:xfrm>
            <a:off x="5074800" y="1334775"/>
            <a:ext cx="4480800" cy="51948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5206722" y="1466731"/>
            <a:ext cx="396002" cy="396002"/>
          </a:xfrm>
          <a:prstGeom prst="roundRect">
            <a:avLst>
              <a:gd fmla="val 23088483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5206722" y="1994654"/>
            <a:ext cx="4216956" cy="494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DM Sans SemiBold"/>
              <a:buNone/>
            </a:pPr>
            <a:r>
              <a:rPr b="1" i="0" lang="en-US" sz="20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Top Databricks Partner &amp; Cloud-AI Innovator</a:t>
            </a:r>
            <a:endParaRPr b="0" i="0" sz="2000" u="none" cap="none" strike="noStrike"/>
          </a:p>
        </p:txBody>
      </p:sp>
      <p:sp>
        <p:nvSpPr>
          <p:cNvPr id="85" name="Google Shape;85;p2"/>
          <p:cNvSpPr/>
          <p:nvPr/>
        </p:nvSpPr>
        <p:spPr>
          <a:xfrm>
            <a:off x="5206722" y="2910329"/>
            <a:ext cx="4217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Lakehouse &amp; Delta 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architectures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, best-in-class governance</a:t>
            </a:r>
            <a:endParaRPr b="0" i="0" sz="1500" u="none" cap="none" strike="noStrike"/>
          </a:p>
        </p:txBody>
      </p:sp>
      <p:sp>
        <p:nvSpPr>
          <p:cNvPr id="86" name="Google Shape;86;p2"/>
          <p:cNvSpPr/>
          <p:nvPr/>
        </p:nvSpPr>
        <p:spPr>
          <a:xfrm>
            <a:off x="5140835" y="3886694"/>
            <a:ext cx="4217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Cloud-native, scalable, multi-cloud ready</a:t>
            </a:r>
            <a:endParaRPr b="0" i="0" sz="1500" u="none" cap="none" strike="noStrike"/>
          </a:p>
        </p:txBody>
      </p:sp>
      <p:sp>
        <p:nvSpPr>
          <p:cNvPr id="87" name="Google Shape;87;p2"/>
          <p:cNvSpPr/>
          <p:nvPr/>
        </p:nvSpPr>
        <p:spPr>
          <a:xfrm>
            <a:off x="5206722" y="4516156"/>
            <a:ext cx="4217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Unity Catalog, MLOps, and continuous optimization</a:t>
            </a:r>
            <a:endParaRPr b="0" i="0" sz="1500" u="none" cap="none" strike="noStrike"/>
          </a:p>
        </p:txBody>
      </p:sp>
      <p:sp>
        <p:nvSpPr>
          <p:cNvPr id="88" name="Google Shape;88;p2"/>
          <p:cNvSpPr/>
          <p:nvPr/>
        </p:nvSpPr>
        <p:spPr>
          <a:xfrm>
            <a:off x="9687525" y="1334774"/>
            <a:ext cx="4480800" cy="51948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9819442" y="1466731"/>
            <a:ext cx="396002" cy="396002"/>
          </a:xfrm>
          <a:prstGeom prst="roundRect">
            <a:avLst>
              <a:gd fmla="val 23088483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"/>
          <p:cNvSpPr/>
          <p:nvPr/>
        </p:nvSpPr>
        <p:spPr>
          <a:xfrm>
            <a:off x="9819456" y="1994650"/>
            <a:ext cx="40077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50"/>
              <a:buFont typeface="DM Sans SemiBold"/>
              <a:buNone/>
            </a:pPr>
            <a:r>
              <a:rPr b="1" i="0" lang="en-US" sz="2000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Agentic AI Consultancy</a:t>
            </a:r>
            <a:endParaRPr b="0" i="0" sz="2000" u="none" cap="none" strike="noStrike"/>
          </a:p>
        </p:txBody>
      </p:sp>
      <p:sp>
        <p:nvSpPr>
          <p:cNvPr id="91" name="Google Shape;91;p2"/>
          <p:cNvSpPr/>
          <p:nvPr/>
        </p:nvSpPr>
        <p:spPr>
          <a:xfrm>
            <a:off x="9819442" y="2754380"/>
            <a:ext cx="4217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Harnessing cross-domain data &amp; AI experience</a:t>
            </a:r>
            <a:endParaRPr b="0" i="0" sz="1500" u="none" cap="none" strike="noStrike"/>
          </a:p>
        </p:txBody>
      </p:sp>
      <p:sp>
        <p:nvSpPr>
          <p:cNvPr id="92" name="Google Shape;92;p2"/>
          <p:cNvSpPr/>
          <p:nvPr/>
        </p:nvSpPr>
        <p:spPr>
          <a:xfrm>
            <a:off x="9819442" y="3822536"/>
            <a:ext cx="4217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Intelligent Agents automating and optimizing enterprise workflows</a:t>
            </a:r>
            <a:endParaRPr b="0" i="0" sz="1500" u="none" cap="none" strike="noStrike"/>
          </a:p>
        </p:txBody>
      </p:sp>
      <p:sp>
        <p:nvSpPr>
          <p:cNvPr id="93" name="Google Shape;93;p2"/>
          <p:cNvSpPr/>
          <p:nvPr/>
        </p:nvSpPr>
        <p:spPr>
          <a:xfrm>
            <a:off x="9819367" y="4716549"/>
            <a:ext cx="4217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Generative + </a:t>
            </a:r>
            <a:r>
              <a:rPr lang="en-US"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classical AI and 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data fusion</a:t>
            </a:r>
            <a:endParaRPr b="0" i="0" sz="1500" u="none" cap="none" strike="noStrike"/>
          </a:p>
        </p:txBody>
      </p:sp>
      <p:sp>
        <p:nvSpPr>
          <p:cNvPr id="94" name="Google Shape;94;p2"/>
          <p:cNvSpPr/>
          <p:nvPr/>
        </p:nvSpPr>
        <p:spPr>
          <a:xfrm>
            <a:off x="462082" y="7203400"/>
            <a:ext cx="15240" cy="560903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e9acdae75_0_0"/>
          <p:cNvSpPr/>
          <p:nvPr/>
        </p:nvSpPr>
        <p:spPr>
          <a:xfrm>
            <a:off x="7154175" y="2345425"/>
            <a:ext cx="6519300" cy="34296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9e9acdae75_0_0"/>
          <p:cNvSpPr/>
          <p:nvPr/>
        </p:nvSpPr>
        <p:spPr>
          <a:xfrm>
            <a:off x="266550" y="2345425"/>
            <a:ext cx="6519300" cy="34296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9e9acdae75_0_0"/>
          <p:cNvSpPr/>
          <p:nvPr/>
        </p:nvSpPr>
        <p:spPr>
          <a:xfrm>
            <a:off x="462082" y="465296"/>
            <a:ext cx="16503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250"/>
              <a:buFont typeface="DM Sans SemiBold"/>
              <a:buNone/>
            </a:pPr>
            <a:r>
              <a:rPr b="1" i="0" lang="en-US" sz="125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Vision for </a:t>
            </a:r>
            <a:r>
              <a:rPr b="1" i="0" lang="en-US" sz="1250" u="sng" cap="none" strike="noStrike">
                <a:solidFill>
                  <a:srgbClr val="93CB52"/>
                </a:solidFill>
                <a:latin typeface="DM Sans SemiBold"/>
                <a:ea typeface="DM Sans SemiBold"/>
                <a:cs typeface="DM Sans SemiBold"/>
                <a:sym typeface="DM Sa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Yukawa.AI</a:t>
            </a:r>
            <a:endParaRPr b="0" i="0" sz="1250" u="none" cap="none" strike="noStrike"/>
          </a:p>
        </p:txBody>
      </p:sp>
      <p:sp>
        <p:nvSpPr>
          <p:cNvPr id="103" name="Google Shape;103;g39e9acdae75_0_0"/>
          <p:cNvSpPr/>
          <p:nvPr/>
        </p:nvSpPr>
        <p:spPr>
          <a:xfrm>
            <a:off x="706395" y="1133576"/>
            <a:ext cx="86448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550"/>
              <a:buFont typeface="DM Sans SemiBold"/>
              <a:buNone/>
            </a:pPr>
            <a:r>
              <a:rPr b="1" lang="en-US" sz="300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Yukawa : </a:t>
            </a:r>
            <a:r>
              <a:rPr b="1" i="0" lang="en-US" sz="30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Strategic Pillars &amp; Differentiation</a:t>
            </a:r>
            <a:endParaRPr b="0" i="0" sz="3000" u="none" cap="none" strike="noStrike"/>
          </a:p>
        </p:txBody>
      </p:sp>
      <p:sp>
        <p:nvSpPr>
          <p:cNvPr id="104" name="Google Shape;104;g39e9acdae75_0_0"/>
          <p:cNvSpPr/>
          <p:nvPr/>
        </p:nvSpPr>
        <p:spPr>
          <a:xfrm>
            <a:off x="706400" y="1818425"/>
            <a:ext cx="134607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050"/>
              <a:buFont typeface="DM Sans SemiBold"/>
              <a:buNone/>
            </a:pPr>
            <a:r>
              <a:rPr b="1" i="0" lang="en-US" sz="25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why </a:t>
            </a:r>
            <a:r>
              <a:rPr b="1" i="0" lang="en-US" sz="2500" u="sng" cap="none" strike="noStrike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Yukawa.AI</a:t>
            </a:r>
            <a:r>
              <a:rPr b="1" i="0" lang="en-US" sz="25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is your best partner for </a:t>
            </a:r>
            <a:r>
              <a:rPr b="1" lang="en-US" sz="250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“</a:t>
            </a:r>
            <a:r>
              <a:rPr b="1" i="0" lang="en-US" sz="25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Data and AI</a:t>
            </a:r>
            <a:r>
              <a:rPr b="1" lang="en-US" sz="250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”</a:t>
            </a:r>
            <a:r>
              <a:rPr b="1" i="0" lang="en-US" sz="25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Vision and Implementation.</a:t>
            </a:r>
            <a:endParaRPr b="0" i="0" sz="2500" u="none" cap="none" strike="noStrike"/>
          </a:p>
        </p:txBody>
      </p:sp>
      <p:sp>
        <p:nvSpPr>
          <p:cNvPr id="105" name="Google Shape;105;g39e9acdae75_0_0"/>
          <p:cNvSpPr/>
          <p:nvPr/>
        </p:nvSpPr>
        <p:spPr>
          <a:xfrm>
            <a:off x="584248" y="2611650"/>
            <a:ext cx="5857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1550"/>
              <a:buFont typeface="DM Sans SemiBold"/>
              <a:buNone/>
            </a:pPr>
            <a:r>
              <a:rPr b="1" i="0" lang="en-US" sz="2000" u="none" cap="none" strike="noStrike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Pillar 1 – Unified Enterprise Data &amp; AI Platform</a:t>
            </a:r>
            <a:endParaRPr b="0" i="0" sz="2000" u="none" cap="none" strike="noStrike"/>
          </a:p>
        </p:txBody>
      </p:sp>
      <p:sp>
        <p:nvSpPr>
          <p:cNvPr id="106" name="Google Shape;106;g39e9acdae75_0_0"/>
          <p:cNvSpPr/>
          <p:nvPr/>
        </p:nvSpPr>
        <p:spPr>
          <a:xfrm>
            <a:off x="462082" y="3171351"/>
            <a:ext cx="6692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Enterprise-wide, governed, and trusted data foundation</a:t>
            </a:r>
            <a:endParaRPr b="0" i="0" sz="1500" u="none" cap="none" strike="noStrike"/>
          </a:p>
        </p:txBody>
      </p:sp>
      <p:sp>
        <p:nvSpPr>
          <p:cNvPr id="107" name="Google Shape;107;g39e9acdae75_0_0"/>
          <p:cNvSpPr/>
          <p:nvPr/>
        </p:nvSpPr>
        <p:spPr>
          <a:xfrm>
            <a:off x="462082" y="4059121"/>
            <a:ext cx="6692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Self-service analytics, forecasting, and intelligent automation</a:t>
            </a:r>
            <a:endParaRPr b="0" i="0" sz="1500" u="none" cap="none" strike="noStrike"/>
          </a:p>
        </p:txBody>
      </p:sp>
      <p:sp>
        <p:nvSpPr>
          <p:cNvPr id="108" name="Google Shape;108;g39e9acdae75_0_0"/>
          <p:cNvSpPr/>
          <p:nvPr/>
        </p:nvSpPr>
        <p:spPr>
          <a:xfrm>
            <a:off x="450984" y="4994035"/>
            <a:ext cx="6692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Built on Databricks + Cloud-native stack (AWS, GCP, Azure)</a:t>
            </a:r>
            <a:endParaRPr b="0" i="0" sz="1500" u="none" cap="none" strike="noStrike"/>
          </a:p>
        </p:txBody>
      </p:sp>
      <p:sp>
        <p:nvSpPr>
          <p:cNvPr id="109" name="Google Shape;109;g39e9acdae75_0_0"/>
          <p:cNvSpPr/>
          <p:nvPr/>
        </p:nvSpPr>
        <p:spPr>
          <a:xfrm>
            <a:off x="7328328" y="2611650"/>
            <a:ext cx="58572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1550"/>
              <a:buFont typeface="DM Sans SemiBold"/>
              <a:buNone/>
            </a:pPr>
            <a:r>
              <a:rPr b="1" lang="en-US" sz="2000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Pillar</a:t>
            </a:r>
            <a:r>
              <a:rPr b="1" lang="en-US" sz="2000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2</a:t>
            </a:r>
            <a:r>
              <a:rPr b="1" i="0" lang="en-US" sz="2000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-US" sz="2000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–</a:t>
            </a:r>
            <a:r>
              <a:rPr b="1" i="0" lang="en-US" sz="2000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-US" sz="2000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Agentic</a:t>
            </a:r>
            <a:r>
              <a:rPr b="1" i="0" lang="en-US" sz="2000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-US" sz="2000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Edge</a:t>
            </a:r>
            <a:r>
              <a:rPr b="1" i="0" lang="en-US" sz="2000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-US" sz="2000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in</a:t>
            </a:r>
            <a:r>
              <a:rPr b="1" i="0" lang="en-US" sz="2000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-US" sz="2000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AI</a:t>
            </a:r>
            <a:r>
              <a:rPr b="1" i="0" lang="en-US" sz="2000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-US" sz="2000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Implementation</a:t>
            </a:r>
            <a:endParaRPr b="1" i="0" sz="2000" u="none" cap="none" strike="noStrike"/>
          </a:p>
        </p:txBody>
      </p:sp>
      <p:sp>
        <p:nvSpPr>
          <p:cNvPr id="110" name="Google Shape;110;g39e9acdae75_0_0"/>
          <p:cNvSpPr/>
          <p:nvPr/>
        </p:nvSpPr>
        <p:spPr>
          <a:xfrm>
            <a:off x="7394942" y="3171345"/>
            <a:ext cx="6692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Agentic AI – adaptive, context-aware, decision-driven systems</a:t>
            </a:r>
            <a:endParaRPr b="0" i="0" sz="1500" u="none" cap="none" strike="noStrike"/>
          </a:p>
        </p:txBody>
      </p:sp>
      <p:sp>
        <p:nvSpPr>
          <p:cNvPr id="111" name="Google Shape;111;g39e9acdae75_0_0"/>
          <p:cNvSpPr/>
          <p:nvPr/>
        </p:nvSpPr>
        <p:spPr>
          <a:xfrm>
            <a:off x="7372741" y="4059121"/>
            <a:ext cx="6692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LLMs, Vector DBs, LangChain, </a:t>
            </a:r>
            <a:r>
              <a:rPr lang="en-US"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Llama Index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integration</a:t>
            </a:r>
            <a:endParaRPr b="0" i="0" sz="1500" u="none" cap="none" strike="noStrike"/>
          </a:p>
        </p:txBody>
      </p:sp>
      <p:sp>
        <p:nvSpPr>
          <p:cNvPr id="112" name="Google Shape;112;g39e9acdae75_0_0"/>
          <p:cNvSpPr/>
          <p:nvPr/>
        </p:nvSpPr>
        <p:spPr>
          <a:xfrm>
            <a:off x="7419462" y="5016224"/>
            <a:ext cx="6692100" cy="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3429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500"/>
              <a:buFont typeface="Inter Medium"/>
              <a:buChar char="•"/>
            </a:pP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Continuous learning from enterprise + external data</a:t>
            </a:r>
            <a:endParaRPr b="0" i="0" sz="1500" u="none" cap="none" strike="noStrike"/>
          </a:p>
        </p:txBody>
      </p:sp>
      <p:sp>
        <p:nvSpPr>
          <p:cNvPr id="113" name="Google Shape;113;g39e9acdae75_0_0"/>
          <p:cNvSpPr/>
          <p:nvPr/>
        </p:nvSpPr>
        <p:spPr>
          <a:xfrm>
            <a:off x="477376" y="5972025"/>
            <a:ext cx="54423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550"/>
              <a:buFont typeface="DM Sans SemiBold"/>
              <a:buNone/>
            </a:pPr>
            <a:r>
              <a:rPr b="1" i="0" lang="en-US" sz="20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Standard Best Practices (Our DNA)</a:t>
            </a:r>
            <a:endParaRPr b="0" i="0" sz="2000" u="none" cap="none" strike="noStrike"/>
          </a:p>
        </p:txBody>
      </p:sp>
      <p:sp>
        <p:nvSpPr>
          <p:cNvPr id="114" name="Google Shape;114;g39e9acdae75_0_0"/>
          <p:cNvSpPr/>
          <p:nvPr/>
        </p:nvSpPr>
        <p:spPr>
          <a:xfrm>
            <a:off x="462075" y="6382599"/>
            <a:ext cx="13706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Inter Medium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☁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Cloud Native |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📊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Data </a:t>
            </a:r>
            <a:r>
              <a:rPr lang="en-US" sz="150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Driven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|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🧩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Enterprise Governance |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🤖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AI Native |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🕹</a:t>
            </a:r>
            <a:r>
              <a:rPr b="0" i="0" lang="en-US" sz="150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Agentic by Design | Flexible </a:t>
            </a:r>
            <a:endParaRPr b="0" i="0" sz="1500" u="none" cap="none" strike="noStrike"/>
          </a:p>
        </p:txBody>
      </p:sp>
      <p:sp>
        <p:nvSpPr>
          <p:cNvPr id="115" name="Google Shape;115;g39e9acdae75_0_0"/>
          <p:cNvSpPr/>
          <p:nvPr/>
        </p:nvSpPr>
        <p:spPr>
          <a:xfrm>
            <a:off x="660083" y="7351871"/>
            <a:ext cx="135081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50"/>
              <a:buFont typeface="Inter Medium"/>
              <a:buNone/>
            </a:pPr>
            <a:r>
              <a:rPr b="0" i="0" lang="en-US" sz="125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"Data-Driven. AI-Native. Agentic by Design."</a:t>
            </a:r>
            <a:endParaRPr b="0" i="0" sz="1250" u="none" cap="none" strike="noStrike"/>
          </a:p>
        </p:txBody>
      </p:sp>
      <p:sp>
        <p:nvSpPr>
          <p:cNvPr id="116" name="Google Shape;116;g39e9acdae75_0_0"/>
          <p:cNvSpPr/>
          <p:nvPr/>
        </p:nvSpPr>
        <p:spPr>
          <a:xfrm>
            <a:off x="462082" y="7203400"/>
            <a:ext cx="15300" cy="561000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2025-10-30T16:05:37Z</dcterms:created>
</cp:coreProperties>
</file>